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3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5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3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5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7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2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5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9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8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9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C2743-BCB5-0346-A707-0F67F4D6EE6A}" type="datetimeFigureOut">
              <a:rPr lang="en-US" smtClean="0"/>
              <a:t>18/01/22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A4C14-6054-6C44-8FE6-3468468C3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edek.org.tr/Belgeler.php" TargetMode="Externa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82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FIRAT ÜNİVERSİTESİ</a:t>
            </a:r>
            <a:br>
              <a:rPr lang="tr-TR" dirty="0" smtClean="0"/>
            </a:br>
            <a:r>
              <a:rPr lang="tr-TR" dirty="0" smtClean="0"/>
              <a:t>FEN  FAKÜLTESİ </a:t>
            </a:r>
            <a:br>
              <a:rPr lang="tr-TR" dirty="0" smtClean="0"/>
            </a:br>
            <a:r>
              <a:rPr lang="en-US" dirty="0" err="1" smtClean="0"/>
              <a:t>MATEMATiK</a:t>
            </a:r>
            <a:r>
              <a:rPr lang="en-US" dirty="0" smtClean="0"/>
              <a:t> BÖLÜMÜ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FEDEK AKREDİTASYON HAZIRLIK ÇALIŞMALARI</a:t>
            </a:r>
            <a:br>
              <a:rPr lang="tr-TR" dirty="0" smtClean="0"/>
            </a:br>
            <a:r>
              <a:rPr lang="tr-TR" dirty="0" smtClean="0"/>
              <a:t>2021-2022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en-US" dirty="0" smtClean="0"/>
              <a:t> </a:t>
            </a:r>
            <a:r>
              <a:rPr lang="en-US" dirty="0" err="1" smtClean="0"/>
              <a:t>Aralık</a:t>
            </a:r>
            <a:r>
              <a:rPr lang="en-US" dirty="0" smtClean="0"/>
              <a:t> 2021</a:t>
            </a:r>
          </a:p>
          <a:p>
            <a:r>
              <a:rPr lang="en-US" dirty="0" err="1" smtClean="0"/>
              <a:t>Koordinasyon</a:t>
            </a:r>
            <a:r>
              <a:rPr lang="en-US" dirty="0" smtClean="0"/>
              <a:t> </a:t>
            </a:r>
            <a:r>
              <a:rPr lang="en-US" dirty="0" err="1" smtClean="0"/>
              <a:t>Toplantısı</a:t>
            </a:r>
            <a:r>
              <a:rPr lang="en-US" dirty="0" smtClean="0"/>
              <a:t> 1</a:t>
            </a:r>
          </a:p>
          <a:p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41" y="372196"/>
            <a:ext cx="1604496" cy="157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33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Anketler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/>
              <a:t>AT1: </a:t>
            </a:r>
            <a:r>
              <a:rPr lang="tr-TR" dirty="0" smtClean="0"/>
              <a:t>Program Öğretim Amaçlarını (ÖA)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Değerlendirme Anketi </a:t>
            </a:r>
          </a:p>
          <a:p>
            <a:pPr lvl="1"/>
            <a:r>
              <a:rPr lang="tr-TR" dirty="0" smtClean="0"/>
              <a:t>İç paydaşlar: Öğretim üyeleri, öğrenciler</a:t>
            </a:r>
          </a:p>
          <a:p>
            <a:pPr lvl="1"/>
            <a:r>
              <a:rPr lang="tr-TR" dirty="0" smtClean="0"/>
              <a:t>Dış paydaşlar: Mezunlar, kurumlar, vb.</a:t>
            </a:r>
          </a:p>
          <a:p>
            <a:r>
              <a:rPr lang="tr-TR" b="1" dirty="0" smtClean="0"/>
              <a:t>AT2: </a:t>
            </a:r>
            <a:r>
              <a:rPr lang="tr-TR" dirty="0" smtClean="0"/>
              <a:t>Her</a:t>
            </a:r>
            <a:r>
              <a:rPr lang="tr-TR" b="1" dirty="0" smtClean="0"/>
              <a:t> </a:t>
            </a:r>
            <a:r>
              <a:rPr lang="tr-TR" dirty="0" smtClean="0"/>
              <a:t>Ders için (ortak zorunlu dersler – Atatürk ilkeleri, Türk Dili, Yabancı Dil hariç)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Değerlendirme Anketi </a:t>
            </a:r>
            <a:endParaRPr lang="en-US" dirty="0" smtClean="0"/>
          </a:p>
          <a:p>
            <a:pPr lvl="1"/>
            <a:r>
              <a:rPr lang="en-US" dirty="0" err="1" smtClean="0"/>
              <a:t>Okumakta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öğrenciler</a:t>
            </a:r>
            <a:endParaRPr lang="en-US" dirty="0" smtClean="0"/>
          </a:p>
          <a:p>
            <a:r>
              <a:rPr lang="tr-TR" b="1" dirty="0" smtClean="0"/>
              <a:t>AT3:</a:t>
            </a:r>
            <a:r>
              <a:rPr lang="tr-TR" dirty="0" smtClean="0"/>
              <a:t> Program Çıktılarını (PÇ) Sağlama Düzeylerini Değerlendirme Anketi</a:t>
            </a:r>
          </a:p>
          <a:p>
            <a:pPr lvl="1"/>
            <a:r>
              <a:rPr lang="en-US" dirty="0" err="1" smtClean="0"/>
              <a:t>Okumakta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öğrenciler</a:t>
            </a:r>
            <a:endParaRPr lang="en-US" dirty="0" smtClean="0"/>
          </a:p>
          <a:p>
            <a:pPr lvl="1"/>
            <a:r>
              <a:rPr lang="en-US" dirty="0" err="1" smtClean="0"/>
              <a:t>Mezun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öğrenciler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89" y="0"/>
            <a:ext cx="1665395" cy="163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71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880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</a:t>
            </a:r>
            <a:br>
              <a:rPr lang="tr-TR" dirty="0" smtClean="0"/>
            </a:br>
            <a:r>
              <a:rPr lang="tr-TR" dirty="0" smtClean="0"/>
              <a:t>Ders Değerlendirme Anketi (AT2</a:t>
            </a:r>
            <a:r>
              <a:rPr lang="tr-TR" dirty="0"/>
              <a:t>)</a:t>
            </a:r>
            <a:br>
              <a:rPr lang="tr-TR" dirty="0"/>
            </a:br>
            <a:r>
              <a:rPr lang="tr-TR" dirty="0"/>
              <a:t>Mezun Öğrenci Anketi (AT3)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16825"/>
            <a:ext cx="8229600" cy="4525963"/>
          </a:xfrm>
        </p:spPr>
        <p:txBody>
          <a:bodyPr/>
          <a:lstStyle/>
          <a:p>
            <a:r>
              <a:rPr lang="tr-TR" dirty="0" smtClean="0"/>
              <a:t>Fırat üniversitesi anket sitemine yüklenip bu sistem kullanılacak </a:t>
            </a:r>
          </a:p>
          <a:p>
            <a:r>
              <a:rPr lang="tr-TR" dirty="0" smtClean="0"/>
              <a:t>Final sınavı sonrasında </a:t>
            </a:r>
            <a:r>
              <a:rPr lang="en-US" dirty="0" smtClean="0"/>
              <a:t> </a:t>
            </a:r>
            <a:r>
              <a:rPr lang="en-US" dirty="0" err="1" smtClean="0"/>
              <a:t>uygulanacak</a:t>
            </a:r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80" y="163221"/>
            <a:ext cx="1686487" cy="165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345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Anketler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Anket hazırlama desteği </a:t>
            </a:r>
          </a:p>
          <a:p>
            <a:pPr marL="457200" lvl="1" indent="0">
              <a:buNone/>
            </a:pPr>
            <a:r>
              <a:rPr lang="tr-TR" dirty="0" smtClean="0"/>
              <a:t>– Bölüm </a:t>
            </a:r>
            <a:r>
              <a:rPr lang="tr-TR" dirty="0"/>
              <a:t>bazında ö</a:t>
            </a:r>
            <a:r>
              <a:rPr lang="tr-TR" dirty="0" smtClean="0"/>
              <a:t>rnek </a:t>
            </a:r>
            <a:r>
              <a:rPr lang="tr-TR" dirty="0"/>
              <a:t>anketler </a:t>
            </a:r>
            <a:r>
              <a:rPr lang="tr-TR" dirty="0" smtClean="0"/>
              <a:t> hazırlanmıştır.</a:t>
            </a:r>
          </a:p>
          <a:p>
            <a:pPr lvl="1"/>
            <a:r>
              <a:rPr lang="tr-TR" dirty="0" smtClean="0"/>
              <a:t>Türk Dili’nin yazım kontrolü</a:t>
            </a:r>
          </a:p>
          <a:p>
            <a:r>
              <a:rPr lang="tr-TR" dirty="0" smtClean="0"/>
              <a:t>Değerlendirme eğitimi ve uzmanlardan destek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smtClean="0"/>
              <a:t>21 Ocak Pazartesi )</a:t>
            </a:r>
          </a:p>
          <a:p>
            <a:r>
              <a:rPr lang="tr-TR" dirty="0" smtClean="0"/>
              <a:t>– Değerlendirme yapacak bölüm akreditasyon </a:t>
            </a:r>
            <a:r>
              <a:rPr lang="tr-TR" dirty="0" smtClean="0"/>
              <a:t>temsilcisi ve Ar. Gör. Dr. Mücahit YILMAZ</a:t>
            </a:r>
            <a:endParaRPr lang="tr-TR" dirty="0" smtClean="0"/>
          </a:p>
          <a:p>
            <a:r>
              <a:rPr lang="tr-TR" dirty="0" smtClean="0"/>
              <a:t>Google form ve Uzaktan Eğitim sitemi yardımıyla </a:t>
            </a:r>
          </a:p>
          <a:p>
            <a:pPr lvl="1"/>
            <a:r>
              <a:rPr lang="tr-TR" dirty="0" smtClean="0"/>
              <a:t>Ölçekler</a:t>
            </a:r>
          </a:p>
          <a:p>
            <a:pPr lvl="1"/>
            <a:r>
              <a:rPr lang="tr-TR" dirty="0" smtClean="0"/>
              <a:t>Grafikler</a:t>
            </a:r>
          </a:p>
          <a:p>
            <a:pPr marL="457200" lvl="1" indent="0">
              <a:buNone/>
            </a:pPr>
            <a:r>
              <a:rPr lang="tr-TR" dirty="0" smtClean="0"/>
              <a:t>elde edilecektir.</a:t>
            </a:r>
            <a:endParaRPr lang="tr-TR" dirty="0" smtClean="0"/>
          </a:p>
          <a:p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85" y="0"/>
            <a:ext cx="1633240" cy="160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050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2022 </a:t>
            </a:r>
            <a:r>
              <a:rPr lang="en-US" dirty="0" err="1" smtClean="0"/>
              <a:t>Yılı</a:t>
            </a:r>
            <a:r>
              <a:rPr lang="en-US" dirty="0" smtClean="0"/>
              <a:t> </a:t>
            </a:r>
            <a:r>
              <a:rPr lang="en-US" dirty="0" err="1" smtClean="0"/>
              <a:t>Toplantılar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Aylık</a:t>
            </a:r>
            <a:r>
              <a:rPr lang="en-US" dirty="0" smtClean="0"/>
              <a:t>  </a:t>
            </a:r>
            <a:r>
              <a:rPr lang="en-US" dirty="0" err="1" smtClean="0"/>
              <a:t>Fakülte</a:t>
            </a:r>
            <a:r>
              <a:rPr lang="en-US" dirty="0" smtClean="0"/>
              <a:t> </a:t>
            </a:r>
            <a:r>
              <a:rPr lang="en-US" dirty="0" err="1" smtClean="0"/>
              <a:t>koordinasyon</a:t>
            </a:r>
            <a:r>
              <a:rPr lang="en-US" dirty="0" smtClean="0"/>
              <a:t> </a:t>
            </a:r>
            <a:r>
              <a:rPr lang="en-US" dirty="0" err="1" smtClean="0"/>
              <a:t>kurulu</a:t>
            </a:r>
            <a:r>
              <a:rPr lang="en-US" dirty="0" smtClean="0"/>
              <a:t> </a:t>
            </a:r>
            <a:r>
              <a:rPr lang="en-US" dirty="0" err="1" smtClean="0"/>
              <a:t>toplantıları</a:t>
            </a:r>
            <a:r>
              <a:rPr lang="tr-TR" dirty="0" smtClean="0"/>
              <a:t> saat 15:00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tr-TR" dirty="0" smtClean="0"/>
              <a:t>9</a:t>
            </a:r>
            <a:r>
              <a:rPr lang="en-US" dirty="0" smtClean="0"/>
              <a:t> </a:t>
            </a:r>
            <a:r>
              <a:rPr lang="en-US" dirty="0" err="1" smtClean="0"/>
              <a:t>Ocak</a:t>
            </a:r>
            <a:r>
              <a:rPr lang="en-US" dirty="0" smtClean="0"/>
              <a:t>, </a:t>
            </a:r>
            <a:r>
              <a:rPr lang="tr-TR" dirty="0" smtClean="0"/>
              <a:t>30</a:t>
            </a:r>
            <a:r>
              <a:rPr lang="en-US" dirty="0" smtClean="0"/>
              <a:t> </a:t>
            </a:r>
            <a:r>
              <a:rPr lang="tr-TR" dirty="0" smtClean="0"/>
              <a:t>Ocak</a:t>
            </a:r>
            <a:r>
              <a:rPr lang="en-US" dirty="0" smtClean="0"/>
              <a:t>, </a:t>
            </a:r>
            <a:r>
              <a:rPr lang="tr-TR" dirty="0" smtClean="0"/>
              <a:t>6</a:t>
            </a:r>
            <a:r>
              <a:rPr lang="en-US" dirty="0" smtClean="0"/>
              <a:t> Mart, </a:t>
            </a:r>
            <a:r>
              <a:rPr lang="tr-TR" dirty="0" smtClean="0"/>
              <a:t>3</a:t>
            </a:r>
            <a:r>
              <a:rPr lang="en-US" dirty="0" smtClean="0"/>
              <a:t> Nisan, </a:t>
            </a:r>
            <a:r>
              <a:rPr lang="tr-TR" dirty="0" smtClean="0"/>
              <a:t>8</a:t>
            </a:r>
            <a:r>
              <a:rPr lang="en-US" dirty="0" smtClean="0"/>
              <a:t> </a:t>
            </a:r>
            <a:r>
              <a:rPr lang="en-US" dirty="0" err="1" smtClean="0"/>
              <a:t>Mayıs</a:t>
            </a:r>
            <a:r>
              <a:rPr lang="en-US" dirty="0" smtClean="0"/>
              <a:t>, 1</a:t>
            </a:r>
            <a:r>
              <a:rPr lang="tr-TR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Haziran</a:t>
            </a:r>
            <a:r>
              <a:rPr lang="en-US" dirty="0" smtClean="0"/>
              <a:t>, </a:t>
            </a:r>
            <a:r>
              <a:rPr lang="tr-TR" dirty="0" smtClean="0"/>
              <a:t>26</a:t>
            </a:r>
            <a:r>
              <a:rPr lang="en-US" dirty="0" smtClean="0"/>
              <a:t> </a:t>
            </a:r>
            <a:r>
              <a:rPr lang="tr-TR" dirty="0" smtClean="0"/>
              <a:t>Haziran</a:t>
            </a:r>
            <a:endParaRPr lang="en-US" dirty="0" smtClean="0"/>
          </a:p>
          <a:p>
            <a:r>
              <a:rPr lang="en-US" dirty="0" err="1" smtClean="0"/>
              <a:t>Bölüm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koordinasyon</a:t>
            </a:r>
            <a:r>
              <a:rPr lang="en-US" dirty="0" smtClean="0"/>
              <a:t> </a:t>
            </a:r>
            <a:r>
              <a:rPr lang="en-US" dirty="0" err="1" smtClean="0"/>
              <a:t>toplantıları</a:t>
            </a:r>
            <a:endParaRPr lang="en-US" dirty="0" smtClean="0"/>
          </a:p>
          <a:p>
            <a:r>
              <a:rPr lang="en-US" dirty="0" smtClean="0"/>
              <a:t>Son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toplantısı</a:t>
            </a:r>
            <a:endParaRPr lang="en-US" dirty="0" smtClean="0"/>
          </a:p>
          <a:p>
            <a:pPr lvl="1"/>
            <a:r>
              <a:rPr lang="en-US" dirty="0" err="1" smtClean="0"/>
              <a:t>Temmuz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67" y="0"/>
            <a:ext cx="1665395" cy="163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453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42" y="3103839"/>
            <a:ext cx="8229600" cy="1143000"/>
          </a:xfrm>
        </p:spPr>
        <p:txBody>
          <a:bodyPr/>
          <a:lstStyle/>
          <a:p>
            <a:r>
              <a:rPr lang="en-US" dirty="0" err="1" smtClean="0"/>
              <a:t>Başarılar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671" y="960004"/>
            <a:ext cx="2186927" cy="214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70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7638"/>
            <a:ext cx="8229600" cy="1143000"/>
          </a:xfrm>
        </p:spPr>
        <p:txBody>
          <a:bodyPr/>
          <a:lstStyle/>
          <a:p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 smtClean="0"/>
              <a:t>Yapacak</a:t>
            </a:r>
            <a:r>
              <a:rPr lang="en-US" dirty="0" smtClean="0"/>
              <a:t> </a:t>
            </a:r>
            <a:r>
              <a:rPr lang="en-US" dirty="0" err="1" smtClean="0"/>
              <a:t>Bölüm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0638"/>
            <a:ext cx="8229600" cy="4525963"/>
          </a:xfrm>
        </p:spPr>
        <p:txBody>
          <a:bodyPr/>
          <a:lstStyle/>
          <a:p>
            <a:r>
              <a:rPr lang="en-US" dirty="0" err="1" smtClean="0"/>
              <a:t>Matematik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32" y="1"/>
            <a:ext cx="1446132" cy="141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275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(2021 </a:t>
            </a:r>
            <a:r>
              <a:rPr lang="en-US" dirty="0" err="1" smtClean="0"/>
              <a:t>yılı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Bölümlerden</a:t>
            </a:r>
            <a:r>
              <a:rPr lang="en-US" dirty="0" smtClean="0"/>
              <a:t> </a:t>
            </a:r>
            <a:r>
              <a:rPr lang="en-US" dirty="0" err="1" smtClean="0"/>
              <a:t>akreditasyon</a:t>
            </a:r>
            <a:r>
              <a:rPr lang="en-US" dirty="0" smtClean="0"/>
              <a:t> </a:t>
            </a:r>
            <a:r>
              <a:rPr lang="en-US" dirty="0" err="1" smtClean="0"/>
              <a:t>talepleri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bölüm</a:t>
            </a:r>
            <a:r>
              <a:rPr lang="en-US" dirty="0" smtClean="0"/>
              <a:t> </a:t>
            </a:r>
            <a:r>
              <a:rPr lang="en-US" dirty="0" err="1" smtClean="0"/>
              <a:t>kurul</a:t>
            </a:r>
            <a:r>
              <a:rPr lang="en-US" dirty="0" smtClean="0"/>
              <a:t> </a:t>
            </a:r>
            <a:r>
              <a:rPr lang="en-US" dirty="0" err="1" smtClean="0"/>
              <a:t>yazıları</a:t>
            </a:r>
            <a:endParaRPr lang="en-US" dirty="0" smtClean="0"/>
          </a:p>
          <a:p>
            <a:pPr algn="just"/>
            <a:r>
              <a:rPr lang="en-US" dirty="0" err="1" smtClean="0"/>
              <a:t>Fakültenin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 smtClean="0"/>
              <a:t>yapması</a:t>
            </a:r>
            <a:r>
              <a:rPr lang="en-US" dirty="0" smtClean="0"/>
              <a:t> ( 2021)</a:t>
            </a:r>
          </a:p>
          <a:p>
            <a:pPr algn="just"/>
            <a:r>
              <a:rPr lang="en-US" dirty="0" err="1" smtClean="0"/>
              <a:t>FEDEK’den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 smtClean="0"/>
              <a:t>alındı</a:t>
            </a:r>
            <a:r>
              <a:rPr lang="en-US" dirty="0" smtClean="0"/>
              <a:t> </a:t>
            </a:r>
            <a:r>
              <a:rPr lang="en-US" dirty="0" err="1" smtClean="0"/>
              <a:t>yazısı</a:t>
            </a:r>
            <a:endParaRPr lang="en-US" dirty="0" smtClean="0"/>
          </a:p>
          <a:p>
            <a:pPr algn="just"/>
            <a:r>
              <a:rPr lang="en-US" dirty="0" err="1" smtClean="0"/>
              <a:t>Üniversite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Ocak</a:t>
            </a:r>
            <a:r>
              <a:rPr lang="en-US" dirty="0" smtClean="0"/>
              <a:t> </a:t>
            </a:r>
            <a:r>
              <a:rPr lang="en-US" dirty="0" err="1" smtClean="0"/>
              <a:t>ayı</a:t>
            </a:r>
            <a:r>
              <a:rPr lang="en-US" dirty="0" smtClean="0"/>
              <a:t> </a:t>
            </a:r>
            <a:r>
              <a:rPr lang="en-US" dirty="0" err="1" smtClean="0"/>
              <a:t>sonuna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FEDEK’e</a:t>
            </a:r>
            <a:r>
              <a:rPr lang="en-US" dirty="0" smtClean="0"/>
              <a:t> </a:t>
            </a:r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 smtClean="0"/>
              <a:t>istek</a:t>
            </a:r>
            <a:r>
              <a:rPr lang="en-US" dirty="0" smtClean="0"/>
              <a:t> </a:t>
            </a:r>
            <a:r>
              <a:rPr lang="en-US" dirty="0" err="1" smtClean="0"/>
              <a:t>yazısı</a:t>
            </a:r>
            <a:endParaRPr lang="en-US" dirty="0" smtClean="0"/>
          </a:p>
          <a:p>
            <a:pPr algn="just"/>
            <a:r>
              <a:rPr lang="en-US" dirty="0" smtClean="0"/>
              <a:t>FEDEK </a:t>
            </a:r>
            <a:r>
              <a:rPr lang="en-US" dirty="0" err="1" smtClean="0"/>
              <a:t>cevabının</a:t>
            </a:r>
            <a:r>
              <a:rPr lang="en-US" dirty="0" smtClean="0"/>
              <a:t> </a:t>
            </a:r>
            <a:r>
              <a:rPr lang="en-US" dirty="0" err="1" smtClean="0"/>
              <a:t>Mayıs</a:t>
            </a:r>
            <a:r>
              <a:rPr lang="en-US" dirty="0" smtClean="0"/>
              <a:t> </a:t>
            </a:r>
            <a:r>
              <a:rPr lang="en-US" dirty="0" err="1" smtClean="0"/>
              <a:t>ayı</a:t>
            </a:r>
            <a:r>
              <a:rPr lang="en-US" dirty="0" smtClean="0"/>
              <a:t> </a:t>
            </a:r>
            <a:r>
              <a:rPr lang="en-US" dirty="0" err="1" smtClean="0"/>
              <a:t>sonuna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gelmesi</a:t>
            </a:r>
            <a:endParaRPr lang="en-US" dirty="0" smtClean="0"/>
          </a:p>
          <a:p>
            <a:pPr algn="just"/>
            <a:r>
              <a:rPr lang="en-US" dirty="0" err="1" smtClean="0"/>
              <a:t>Üniversitenin</a:t>
            </a:r>
            <a:r>
              <a:rPr lang="en-US" dirty="0" smtClean="0"/>
              <a:t> </a:t>
            </a:r>
            <a:r>
              <a:rPr lang="en-US" dirty="0" err="1" smtClean="0"/>
              <a:t>Mayıs</a:t>
            </a:r>
            <a:r>
              <a:rPr lang="en-US" smtClean="0"/>
              <a:t> ayı</a:t>
            </a:r>
            <a:r>
              <a:rPr lang="en-US" dirty="0" smtClean="0"/>
              <a:t> </a:t>
            </a:r>
            <a:r>
              <a:rPr lang="en-US" dirty="0" err="1" smtClean="0"/>
              <a:t>sonuna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FEDEK in </a:t>
            </a:r>
            <a:r>
              <a:rPr lang="en-US" dirty="0" err="1" smtClean="0"/>
              <a:t>bildirimini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koşullarını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ettiğine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yazısı</a:t>
            </a:r>
            <a:endParaRPr lang="en-US" dirty="0" smtClean="0"/>
          </a:p>
          <a:p>
            <a:pPr algn="just"/>
            <a:r>
              <a:rPr lang="en-US" dirty="0" err="1" smtClean="0"/>
              <a:t>Öz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raporunun</a:t>
            </a:r>
            <a:r>
              <a:rPr lang="en-US" dirty="0" smtClean="0"/>
              <a:t> </a:t>
            </a:r>
            <a:r>
              <a:rPr lang="en-US" dirty="0" err="1" smtClean="0"/>
              <a:t>Mayıs</a:t>
            </a:r>
            <a:r>
              <a:rPr lang="en-US" dirty="0" smtClean="0"/>
              <a:t> </a:t>
            </a:r>
            <a:r>
              <a:rPr lang="en-US" dirty="0" err="1" smtClean="0"/>
              <a:t>ayı</a:t>
            </a:r>
            <a:r>
              <a:rPr lang="en-US" dirty="0" smtClean="0"/>
              <a:t> </a:t>
            </a:r>
            <a:r>
              <a:rPr lang="en-US" dirty="0" err="1" smtClean="0"/>
              <a:t>sonuna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yollanması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67" y="0"/>
            <a:ext cx="1488544" cy="145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2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</a:t>
            </a:r>
            <a:r>
              <a:rPr lang="en-US" dirty="0" err="1" smtClean="0"/>
              <a:t>Fakülte</a:t>
            </a:r>
            <a:r>
              <a:rPr lang="en-US" dirty="0" smtClean="0"/>
              <a:t> </a:t>
            </a:r>
            <a:r>
              <a:rPr lang="en-US" dirty="0" err="1" smtClean="0"/>
              <a:t>Akreditasyon</a:t>
            </a:r>
            <a:r>
              <a:rPr lang="en-US" dirty="0" smtClean="0"/>
              <a:t> </a:t>
            </a:r>
            <a:r>
              <a:rPr lang="en-US" dirty="0" err="1" smtClean="0"/>
              <a:t>Koordinasyon</a:t>
            </a:r>
            <a:r>
              <a:rPr lang="en-US" dirty="0" smtClean="0"/>
              <a:t> </a:t>
            </a:r>
            <a:r>
              <a:rPr lang="en-US" dirty="0" err="1" smtClean="0"/>
              <a:t>Komisyonu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Dekan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Dekan</a:t>
            </a:r>
            <a:r>
              <a:rPr lang="en-US" dirty="0" smtClean="0"/>
              <a:t> </a:t>
            </a:r>
            <a:r>
              <a:rPr lang="en-US" dirty="0" err="1" smtClean="0"/>
              <a:t>Yardımcıları</a:t>
            </a:r>
            <a:endParaRPr lang="en-US" dirty="0" smtClean="0"/>
          </a:p>
          <a:p>
            <a:r>
              <a:rPr lang="en-US" dirty="0" err="1" smtClean="0"/>
              <a:t>Bölüm</a:t>
            </a:r>
            <a:r>
              <a:rPr lang="en-US" dirty="0" smtClean="0"/>
              <a:t> </a:t>
            </a:r>
            <a:r>
              <a:rPr lang="en-US" dirty="0" err="1" smtClean="0"/>
              <a:t>Başkanları</a:t>
            </a:r>
            <a:endParaRPr lang="en-US" dirty="0" smtClean="0"/>
          </a:p>
          <a:p>
            <a:r>
              <a:rPr lang="en-US" dirty="0" err="1" smtClean="0"/>
              <a:t>Bölüm</a:t>
            </a:r>
            <a:r>
              <a:rPr lang="en-US" dirty="0" smtClean="0"/>
              <a:t> </a:t>
            </a:r>
            <a:r>
              <a:rPr lang="en-US" dirty="0" err="1" smtClean="0"/>
              <a:t>Akreditasyon</a:t>
            </a:r>
            <a:r>
              <a:rPr lang="en-US" dirty="0" smtClean="0"/>
              <a:t> </a:t>
            </a:r>
            <a:r>
              <a:rPr lang="en-US" dirty="0" err="1" smtClean="0"/>
              <a:t>Temsilcileri</a:t>
            </a:r>
            <a:endParaRPr lang="en-US" dirty="0" smtClean="0"/>
          </a:p>
          <a:p>
            <a:r>
              <a:rPr lang="en-US" dirty="0" smtClean="0"/>
              <a:t>FEDEK </a:t>
            </a:r>
            <a:r>
              <a:rPr lang="en-US" dirty="0" err="1" smtClean="0"/>
              <a:t>üyesi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üyeleri</a:t>
            </a:r>
            <a:endParaRPr lang="en-US" dirty="0" smtClean="0"/>
          </a:p>
          <a:p>
            <a:r>
              <a:rPr lang="en-US" dirty="0" smtClean="0"/>
              <a:t>FEDEK </a:t>
            </a:r>
            <a:r>
              <a:rPr lang="en-US" dirty="0" err="1" smtClean="0"/>
              <a:t>değerlendirmelerine</a:t>
            </a:r>
            <a:r>
              <a:rPr lang="en-US" dirty="0" smtClean="0"/>
              <a:t> </a:t>
            </a:r>
            <a:r>
              <a:rPr lang="en-US" dirty="0" err="1" smtClean="0"/>
              <a:t>katılan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üyeleri</a:t>
            </a:r>
            <a:endParaRPr lang="en-US" dirty="0" smtClean="0"/>
          </a:p>
          <a:p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işleri</a:t>
            </a:r>
            <a:r>
              <a:rPr lang="en-US" dirty="0" smtClean="0"/>
              <a:t> </a:t>
            </a:r>
            <a:r>
              <a:rPr lang="en-US" dirty="0" err="1" smtClean="0"/>
              <a:t>temsilcisi</a:t>
            </a:r>
            <a:endParaRPr lang="en-US" dirty="0" smtClean="0"/>
          </a:p>
          <a:p>
            <a:r>
              <a:rPr lang="en-US" dirty="0" err="1" smtClean="0"/>
              <a:t>Fakülte</a:t>
            </a:r>
            <a:r>
              <a:rPr lang="en-US" dirty="0" smtClean="0"/>
              <a:t> </a:t>
            </a:r>
            <a:r>
              <a:rPr lang="en-US" dirty="0" err="1" smtClean="0"/>
              <a:t>sekreteri</a:t>
            </a:r>
            <a:endParaRPr lang="tr-TR" dirty="0" smtClean="0"/>
          </a:p>
          <a:p>
            <a:r>
              <a:rPr lang="tr-TR" dirty="0" smtClean="0"/>
              <a:t>Dış paydaş temsilcileri </a:t>
            </a:r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7349" cy="1333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00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Üniversite paydaşlarının görüşlerinin belirlenmesi için iki ana yöntemden birinin benimsendiği gözlemlenmektedir. Bu yöntemler;</a:t>
            </a:r>
            <a:endParaRPr lang="en-US" dirty="0"/>
          </a:p>
          <a:p>
            <a:pPr lvl="0"/>
            <a:r>
              <a:rPr lang="tr-TR" b="1" i="1" dirty="0"/>
              <a:t>Görüşme</a:t>
            </a:r>
            <a:r>
              <a:rPr lang="tr-TR" dirty="0"/>
              <a:t>,</a:t>
            </a:r>
            <a:endParaRPr lang="en-US" dirty="0"/>
          </a:p>
          <a:p>
            <a:pPr lvl="0"/>
            <a:r>
              <a:rPr lang="tr-TR" b="1" i="1" dirty="0"/>
              <a:t>Anket</a:t>
            </a:r>
            <a:r>
              <a:rPr lang="tr-TR" dirty="0"/>
              <a:t> çalışmalarıdır.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281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</a:t>
            </a:r>
            <a:r>
              <a:rPr lang="en-US" dirty="0" err="1" smtClean="0"/>
              <a:t>Bölüm</a:t>
            </a:r>
            <a:r>
              <a:rPr lang="en-US" dirty="0" smtClean="0"/>
              <a:t> </a:t>
            </a:r>
            <a:r>
              <a:rPr lang="en-US" dirty="0" err="1" smtClean="0"/>
              <a:t>Akreditasyon</a:t>
            </a:r>
            <a:r>
              <a:rPr lang="en-US" dirty="0" smtClean="0"/>
              <a:t> </a:t>
            </a:r>
            <a:r>
              <a:rPr lang="en-US" dirty="0" err="1" smtClean="0"/>
              <a:t>Koordinasyon</a:t>
            </a:r>
            <a:r>
              <a:rPr lang="en-US" dirty="0" smtClean="0"/>
              <a:t> </a:t>
            </a:r>
            <a:r>
              <a:rPr lang="en-US" dirty="0" err="1" smtClean="0"/>
              <a:t>Komisyonu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4800" dirty="0" err="1" smtClean="0"/>
              <a:t>Bölüm</a:t>
            </a:r>
            <a:r>
              <a:rPr lang="en-US" sz="4800" dirty="0" smtClean="0"/>
              <a:t> </a:t>
            </a:r>
            <a:r>
              <a:rPr lang="en-US" sz="4800" dirty="0" err="1" smtClean="0"/>
              <a:t>tarafından</a:t>
            </a:r>
            <a:r>
              <a:rPr lang="en-US" sz="4800" dirty="0" smtClean="0"/>
              <a:t> </a:t>
            </a:r>
            <a:r>
              <a:rPr lang="en-US" sz="4800" dirty="0" err="1" smtClean="0"/>
              <a:t>oluşturulur</a:t>
            </a:r>
            <a:r>
              <a:rPr lang="en-US" sz="4800" dirty="0" smtClean="0"/>
              <a:t>.</a:t>
            </a:r>
          </a:p>
          <a:p>
            <a:pPr marL="0" indent="0">
              <a:buNone/>
            </a:pPr>
            <a:endParaRPr lang="en-US" sz="4800" dirty="0" smtClean="0"/>
          </a:p>
          <a:p>
            <a:r>
              <a:rPr lang="en-US" sz="4800" dirty="0" err="1" smtClean="0"/>
              <a:t>Üyeleri</a:t>
            </a:r>
            <a:r>
              <a:rPr lang="en-US" sz="4800" dirty="0" smtClean="0"/>
              <a:t>:</a:t>
            </a:r>
          </a:p>
          <a:p>
            <a:pPr lvl="1"/>
            <a:r>
              <a:rPr lang="en-US" sz="4800" b="1" dirty="0" err="1" smtClean="0"/>
              <a:t>Bölüm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akreditasyon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temsilcisi</a:t>
            </a:r>
            <a:endParaRPr lang="en-US" sz="4800" b="1" dirty="0"/>
          </a:p>
          <a:p>
            <a:pPr marL="457200" lvl="1" indent="0">
              <a:buNone/>
            </a:pPr>
            <a:r>
              <a:rPr lang="en-US" sz="4800" dirty="0" err="1"/>
              <a:t>Ars</a:t>
            </a:r>
            <a:r>
              <a:rPr lang="en-US" sz="4800" dirty="0"/>
              <a:t>. Gr. Dr</a:t>
            </a:r>
            <a:r>
              <a:rPr lang="en-US" sz="4800" dirty="0" smtClean="0"/>
              <a:t>. HATİCE </a:t>
            </a:r>
            <a:r>
              <a:rPr lang="en-US" sz="4800" dirty="0" smtClean="0"/>
              <a:t>ASLAN ( 0506 505 91 97)</a:t>
            </a:r>
            <a:endParaRPr lang="en-US" sz="4800" dirty="0" smtClean="0"/>
          </a:p>
          <a:p>
            <a:pPr lvl="1"/>
            <a:r>
              <a:rPr lang="en-US" sz="4800" b="1" dirty="0" err="1" smtClean="0"/>
              <a:t>Görev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alacak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öğretim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elemanları</a:t>
            </a:r>
            <a:endParaRPr lang="en-US" sz="4800" b="1" dirty="0" smtClean="0"/>
          </a:p>
          <a:p>
            <a:pPr marL="457200" lvl="1" indent="0">
              <a:buNone/>
            </a:pPr>
            <a:r>
              <a:rPr lang="en-US" sz="4800" dirty="0" err="1" smtClean="0"/>
              <a:t>Doç</a:t>
            </a:r>
            <a:r>
              <a:rPr lang="en-US" sz="4800" dirty="0" smtClean="0"/>
              <a:t>. Dr. Tuba </a:t>
            </a:r>
            <a:r>
              <a:rPr lang="en-US" sz="4800" dirty="0" smtClean="0"/>
              <a:t>GÜLŞEN (0539 318 50 32)</a:t>
            </a:r>
          </a:p>
          <a:p>
            <a:pPr marL="457200" lvl="1" indent="0">
              <a:buNone/>
            </a:pPr>
            <a:r>
              <a:rPr lang="en-US" sz="4800" dirty="0" err="1" smtClean="0"/>
              <a:t>Ars</a:t>
            </a:r>
            <a:r>
              <a:rPr lang="en-US" sz="4800" dirty="0" smtClean="0"/>
              <a:t>. Gr. </a:t>
            </a:r>
            <a:r>
              <a:rPr lang="en-US" sz="4800" dirty="0" err="1" smtClean="0"/>
              <a:t>Bahar</a:t>
            </a:r>
            <a:r>
              <a:rPr lang="en-US" sz="4800" dirty="0" smtClean="0"/>
              <a:t> </a:t>
            </a:r>
            <a:r>
              <a:rPr lang="en-US" sz="4800" dirty="0" smtClean="0"/>
              <a:t>ACAY (0537 030 04 83)</a:t>
            </a:r>
          </a:p>
          <a:p>
            <a:pPr marL="457200" lvl="1" indent="0">
              <a:buNone/>
            </a:pPr>
            <a:r>
              <a:rPr lang="en-US" sz="4800" dirty="0" err="1" smtClean="0"/>
              <a:t>Arş</a:t>
            </a:r>
            <a:r>
              <a:rPr lang="en-US" sz="4800" dirty="0" smtClean="0"/>
              <a:t>. Gr. M. </a:t>
            </a:r>
            <a:r>
              <a:rPr lang="en-US" sz="4800" dirty="0" err="1" smtClean="0"/>
              <a:t>Çağrı</a:t>
            </a:r>
            <a:r>
              <a:rPr lang="en-US" sz="4800" dirty="0" smtClean="0"/>
              <a:t> YILMAZER (0 552 585 79 13)</a:t>
            </a:r>
            <a:endParaRPr lang="tr-TR" sz="4800" dirty="0" smtClean="0"/>
          </a:p>
          <a:p>
            <a:pPr lvl="1"/>
            <a:r>
              <a:rPr lang="tr-TR" sz="4800" b="1" dirty="0" smtClean="0"/>
              <a:t>Dış paydaşlar</a:t>
            </a:r>
          </a:p>
          <a:p>
            <a:pPr marL="457200" lvl="1" indent="0">
              <a:buNone/>
            </a:pPr>
            <a:r>
              <a:rPr lang="tr-TR" sz="4800" b="1" dirty="0" smtClean="0"/>
              <a:t>MEZUNLAR:</a:t>
            </a:r>
          </a:p>
          <a:p>
            <a:pPr marL="457200" lvl="1" indent="0">
              <a:buNone/>
            </a:pPr>
            <a:r>
              <a:rPr lang="tr-TR" sz="4800" dirty="0" smtClean="0"/>
              <a:t>Ayşenur </a:t>
            </a:r>
            <a:r>
              <a:rPr lang="tr-TR" sz="4800" dirty="0" smtClean="0"/>
              <a:t>AKKILIÇ (0544 297 36 87)</a:t>
            </a:r>
            <a:endParaRPr lang="tr-TR" sz="4800" dirty="0" smtClean="0"/>
          </a:p>
          <a:p>
            <a:pPr marL="457200" lvl="1" indent="0">
              <a:buNone/>
            </a:pPr>
            <a:r>
              <a:rPr lang="tr-TR" sz="4800" dirty="0" smtClean="0"/>
              <a:t>Sibel </a:t>
            </a:r>
            <a:r>
              <a:rPr lang="tr-TR" sz="4800" dirty="0" smtClean="0"/>
              <a:t> TARLA (0537 393 70 45)</a:t>
            </a:r>
          </a:p>
          <a:p>
            <a:pPr marL="457200" lvl="1" indent="0">
              <a:buNone/>
            </a:pPr>
            <a:endParaRPr lang="tr-TR" sz="4800" dirty="0" smtClean="0"/>
          </a:p>
          <a:p>
            <a:pPr marL="457200" lvl="1" indent="0">
              <a:buNone/>
            </a:pPr>
            <a:r>
              <a:rPr lang="tr-TR" sz="4800" b="1" dirty="0" smtClean="0"/>
              <a:t>KURUMLAR: </a:t>
            </a:r>
          </a:p>
          <a:p>
            <a:pPr marL="457200" lvl="1" indent="0">
              <a:buNone/>
            </a:pPr>
            <a:r>
              <a:rPr lang="tr-TR" sz="4800" dirty="0" smtClean="0"/>
              <a:t>Anadolu Bankası Temsilcisi: Hakan Şükrü </a:t>
            </a:r>
            <a:r>
              <a:rPr lang="tr-TR" sz="4800" dirty="0" smtClean="0"/>
              <a:t>AYHAN (0533 </a:t>
            </a:r>
            <a:r>
              <a:rPr lang="tr-TR" sz="4800" dirty="0"/>
              <a:t>6</a:t>
            </a:r>
            <a:r>
              <a:rPr lang="tr-TR" sz="4800" dirty="0" smtClean="0"/>
              <a:t>37 39 19)</a:t>
            </a:r>
            <a:endParaRPr lang="tr-TR" sz="4800" dirty="0" smtClean="0"/>
          </a:p>
          <a:p>
            <a:pPr marL="457200" lvl="1" indent="0">
              <a:buNone/>
            </a:pPr>
            <a:r>
              <a:rPr lang="tr-TR" sz="4800" dirty="0" err="1" smtClean="0"/>
              <a:t>Teknokent</a:t>
            </a:r>
            <a:r>
              <a:rPr lang="tr-TR" sz="4800" dirty="0" smtClean="0"/>
              <a:t> Temsilcisi</a:t>
            </a:r>
            <a:r>
              <a:rPr lang="tr-TR" sz="4800" dirty="0"/>
              <a:t>: </a:t>
            </a:r>
            <a:r>
              <a:rPr lang="tr-TR" sz="4800" dirty="0" smtClean="0"/>
              <a:t>Erhan </a:t>
            </a:r>
            <a:r>
              <a:rPr lang="tr-TR" sz="4800" dirty="0"/>
              <a:t>AKIN (0532 337 86 56</a:t>
            </a:r>
            <a:r>
              <a:rPr lang="tr-TR" sz="4800" dirty="0" smtClean="0"/>
              <a:t>)</a:t>
            </a:r>
            <a:endParaRPr lang="tr-TR" sz="4800" dirty="0" smtClean="0"/>
          </a:p>
          <a:p>
            <a:pPr marL="457200" lvl="1" indent="0">
              <a:buNone/>
            </a:pPr>
            <a:r>
              <a:rPr lang="tr-TR" sz="4800" dirty="0" smtClean="0"/>
              <a:t>Final Okulları Temsilcisi: Ertuğrul KİLİMCİ (0532 316 32 88)</a:t>
            </a:r>
          </a:p>
          <a:p>
            <a:pPr marL="457200" lvl="1" indent="0">
              <a:buNone/>
            </a:pPr>
            <a:r>
              <a:rPr lang="tr-TR" sz="4800" dirty="0" smtClean="0"/>
              <a:t>MEB ARGE </a:t>
            </a:r>
            <a:r>
              <a:rPr lang="tr-TR" sz="4800" dirty="0"/>
              <a:t>Temsilcisi</a:t>
            </a:r>
            <a:r>
              <a:rPr lang="tr-TR" sz="4800" dirty="0" smtClean="0"/>
              <a:t>: Mustafa ATİLLA (0539 290 51 23</a:t>
            </a:r>
            <a:r>
              <a:rPr lang="tr-TR" sz="4800" dirty="0" smtClean="0"/>
              <a:t>)</a:t>
            </a:r>
          </a:p>
          <a:p>
            <a:pPr marL="457200" lvl="1" indent="0">
              <a:buNone/>
            </a:pPr>
            <a:endParaRPr lang="tr-TR" sz="4800" dirty="0" smtClean="0"/>
          </a:p>
          <a:p>
            <a:pPr marL="457200" lvl="1" indent="0">
              <a:buNone/>
            </a:pPr>
            <a:r>
              <a:rPr lang="tr-TR" sz="4800" b="1" dirty="0" smtClean="0"/>
              <a:t>ÖĞRENCİ TEMSİLCİLERİ: </a:t>
            </a:r>
          </a:p>
          <a:p>
            <a:pPr marL="457200" lvl="1" indent="0">
              <a:buNone/>
            </a:pPr>
            <a:r>
              <a:rPr lang="tr-TR" sz="4800" dirty="0" smtClean="0"/>
              <a:t>Furkan </a:t>
            </a:r>
            <a:r>
              <a:rPr lang="tr-TR" sz="4800" dirty="0" smtClean="0"/>
              <a:t>Murat GÜL </a:t>
            </a:r>
            <a:r>
              <a:rPr lang="tr-TR" sz="4800" dirty="0" smtClean="0"/>
              <a:t>(0544 </a:t>
            </a:r>
            <a:r>
              <a:rPr lang="tr-TR" sz="4800" dirty="0" smtClean="0"/>
              <a:t>622 44 23</a:t>
            </a:r>
            <a:r>
              <a:rPr lang="tr-TR" sz="4800" dirty="0" smtClean="0"/>
              <a:t>)</a:t>
            </a:r>
          </a:p>
          <a:p>
            <a:pPr marL="457200" lvl="1" indent="0">
              <a:buNone/>
            </a:pPr>
            <a:r>
              <a:rPr lang="tr-TR" sz="4800" dirty="0" smtClean="0"/>
              <a:t>M. Baran ÇAPRAK (0543 529 04 11)</a:t>
            </a:r>
            <a:endParaRPr lang="tr-TR" sz="4800" dirty="0" smtClean="0"/>
          </a:p>
          <a:p>
            <a:pPr lvl="1"/>
            <a:endParaRPr lang="en-US" sz="4800" dirty="0" smtClean="0"/>
          </a:p>
          <a:p>
            <a:r>
              <a:rPr lang="en-US" sz="4800" dirty="0" err="1" smtClean="0"/>
              <a:t>İş</a:t>
            </a:r>
            <a:r>
              <a:rPr lang="en-US" sz="4800" dirty="0" smtClean="0"/>
              <a:t> </a:t>
            </a:r>
            <a:r>
              <a:rPr lang="en-US" sz="4800" dirty="0" err="1" smtClean="0"/>
              <a:t>planına</a:t>
            </a:r>
            <a:r>
              <a:rPr lang="en-US" sz="4800" dirty="0" smtClean="0"/>
              <a:t> </a:t>
            </a:r>
            <a:r>
              <a:rPr lang="en-US" sz="4800" dirty="0" err="1" smtClean="0"/>
              <a:t>göre</a:t>
            </a:r>
            <a:r>
              <a:rPr lang="en-US" sz="4800" dirty="0" smtClean="0"/>
              <a:t> </a:t>
            </a:r>
            <a:r>
              <a:rPr lang="en-US" sz="4800" dirty="0" err="1" smtClean="0"/>
              <a:t>görev</a:t>
            </a:r>
            <a:r>
              <a:rPr lang="en-US" sz="4800" dirty="0" smtClean="0"/>
              <a:t> </a:t>
            </a:r>
            <a:r>
              <a:rPr lang="en-US" sz="4800" dirty="0" err="1" smtClean="0"/>
              <a:t>dağılımı</a:t>
            </a:r>
            <a:r>
              <a:rPr lang="en-US" sz="4800" dirty="0" smtClean="0"/>
              <a:t> </a:t>
            </a:r>
            <a:r>
              <a:rPr lang="en-US" sz="4800" dirty="0" err="1" smtClean="0"/>
              <a:t>belirlenir</a:t>
            </a:r>
            <a:r>
              <a:rPr lang="en-US" sz="4800" dirty="0" smtClean="0"/>
              <a:t>.</a:t>
            </a:r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800664" cy="1764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16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</a:t>
            </a:r>
            <a:r>
              <a:rPr lang="en-US" dirty="0" err="1" smtClean="0"/>
              <a:t>Öz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Raporu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Fen </a:t>
            </a:r>
            <a:r>
              <a:rPr lang="en-US" dirty="0" err="1" smtClean="0"/>
              <a:t>Fakültesi</a:t>
            </a:r>
            <a:r>
              <a:rPr lang="en-US" dirty="0" smtClean="0"/>
              <a:t> </a:t>
            </a:r>
            <a:r>
              <a:rPr lang="en-US" dirty="0" err="1" smtClean="0"/>
              <a:t>Matematik</a:t>
            </a:r>
            <a:r>
              <a:rPr lang="en-US" dirty="0" smtClean="0"/>
              <a:t> </a:t>
            </a:r>
            <a:r>
              <a:rPr lang="en-US" dirty="0" err="1" smtClean="0"/>
              <a:t>Bölümü</a:t>
            </a:r>
            <a:r>
              <a:rPr lang="en-US" dirty="0" smtClean="0"/>
              <a:t> FEDEK </a:t>
            </a:r>
            <a:r>
              <a:rPr lang="en-US" dirty="0" err="1" smtClean="0"/>
              <a:t>sayfasından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Öz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Raporu</a:t>
            </a:r>
            <a:r>
              <a:rPr lang="en-US" dirty="0" smtClean="0"/>
              <a:t> </a:t>
            </a:r>
            <a:r>
              <a:rPr lang="en-US" dirty="0" err="1" smtClean="0"/>
              <a:t>Sürüm</a:t>
            </a:r>
            <a:r>
              <a:rPr lang="en-US" dirty="0" smtClean="0"/>
              <a:t> 3:</a:t>
            </a:r>
          </a:p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dirty="0" smtClean="0">
                <a:hlinkClick r:id="rId2"/>
              </a:rPr>
              <a:t>http://www.fedek.org.tr/Belgeler.php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ulaşılabilecektir</a:t>
            </a:r>
            <a:r>
              <a:rPr lang="de-DE" dirty="0" smtClean="0"/>
              <a:t>.</a:t>
            </a:r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80" y="0"/>
            <a:ext cx="1697502" cy="166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80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İş-Zaman</a:t>
            </a:r>
            <a:r>
              <a:rPr lang="en-US" dirty="0" smtClean="0"/>
              <a:t> </a:t>
            </a:r>
            <a:r>
              <a:rPr lang="en-US" dirty="0" err="1" smtClean="0"/>
              <a:t>Planı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4655"/>
            <a:ext cx="8229600" cy="4525963"/>
          </a:xfrm>
        </p:spPr>
        <p:txBody>
          <a:bodyPr/>
          <a:lstStyle/>
          <a:p>
            <a:r>
              <a:rPr lang="en-US" dirty="0" err="1" smtClean="0"/>
              <a:t>Öz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Raporundaki</a:t>
            </a:r>
            <a:r>
              <a:rPr lang="en-US" dirty="0" smtClean="0"/>
              <a:t> </a:t>
            </a:r>
            <a:r>
              <a:rPr lang="en-US" dirty="0" err="1" smtClean="0"/>
              <a:t>işlerin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çizelgesi</a:t>
            </a:r>
            <a:endParaRPr lang="en-US" dirty="0" smtClean="0"/>
          </a:p>
          <a:p>
            <a:r>
              <a:rPr lang="en-US" dirty="0" err="1" smtClean="0"/>
              <a:t>Ekli</a:t>
            </a:r>
            <a:r>
              <a:rPr lang="en-US" dirty="0" smtClean="0"/>
              <a:t> </a:t>
            </a:r>
            <a:r>
              <a:rPr lang="en-US" dirty="0" err="1" smtClean="0"/>
              <a:t>tabloda</a:t>
            </a:r>
            <a:r>
              <a:rPr lang="en-US" dirty="0" smtClean="0"/>
              <a:t> </a:t>
            </a:r>
            <a:r>
              <a:rPr lang="en-US" dirty="0" err="1" smtClean="0"/>
              <a:t>verilmiştir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03" y="0"/>
            <a:ext cx="1817672" cy="178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05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Sınav</a:t>
            </a:r>
            <a:r>
              <a:rPr lang="en-US" dirty="0" smtClean="0"/>
              <a:t> </a:t>
            </a:r>
            <a:r>
              <a:rPr lang="en-US" dirty="0" err="1" smtClean="0"/>
              <a:t>Belgeler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2021-2022 </a:t>
            </a:r>
            <a:r>
              <a:rPr lang="tr-TR" dirty="0" err="1" smtClean="0"/>
              <a:t>Akdemik</a:t>
            </a:r>
            <a:r>
              <a:rPr lang="tr-TR" dirty="0" smtClean="0"/>
              <a:t> yılı </a:t>
            </a:r>
            <a:r>
              <a:rPr lang="en-US" dirty="0" smtClean="0"/>
              <a:t>her </a:t>
            </a:r>
            <a:r>
              <a:rPr lang="en-US" dirty="0" err="1" smtClean="0"/>
              <a:t>ders</a:t>
            </a:r>
            <a:r>
              <a:rPr lang="en-US" dirty="0" smtClean="0"/>
              <a:t> (</a:t>
            </a:r>
            <a:r>
              <a:rPr lang="en-US" dirty="0" err="1" smtClean="0"/>
              <a:t>zorunlu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seçmeli</a:t>
            </a:r>
            <a:r>
              <a:rPr lang="en-US" dirty="0" smtClean="0"/>
              <a:t>) </a:t>
            </a:r>
            <a:r>
              <a:rPr lang="en-US" dirty="0" err="1" smtClean="0"/>
              <a:t>vize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final </a:t>
            </a:r>
            <a:r>
              <a:rPr lang="en-US" dirty="0" err="1" smtClean="0"/>
              <a:t>sınavları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endParaRPr lang="en-US" dirty="0" smtClean="0"/>
          </a:p>
          <a:p>
            <a:pPr lvl="1"/>
            <a:r>
              <a:rPr lang="tr-TR" dirty="0" smtClean="0"/>
              <a:t>Sınav orijinal evraklarının düzenli arşivlenmesi</a:t>
            </a:r>
          </a:p>
          <a:p>
            <a:pPr lvl="1"/>
            <a:r>
              <a:rPr lang="tr-TR" dirty="0" smtClean="0"/>
              <a:t>Cevap anahtarı</a:t>
            </a:r>
          </a:p>
          <a:p>
            <a:pPr lvl="1"/>
            <a:r>
              <a:rPr lang="en-US" dirty="0" smtClean="0"/>
              <a:t>En </a:t>
            </a:r>
            <a:r>
              <a:rPr lang="en-US" dirty="0" err="1" smtClean="0"/>
              <a:t>düşük</a:t>
            </a:r>
            <a:r>
              <a:rPr lang="en-US" dirty="0" smtClean="0"/>
              <a:t> not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sınav</a:t>
            </a:r>
            <a:r>
              <a:rPr lang="en-US" dirty="0" smtClean="0"/>
              <a:t> </a:t>
            </a:r>
            <a:r>
              <a:rPr lang="en-US" dirty="0" err="1" smtClean="0"/>
              <a:t>kağıdının</a:t>
            </a:r>
            <a:r>
              <a:rPr lang="en-US" dirty="0" smtClean="0"/>
              <a:t> </a:t>
            </a:r>
            <a:r>
              <a:rPr lang="en-US" dirty="0" err="1" smtClean="0"/>
              <a:t>fotokopisi</a:t>
            </a:r>
            <a:endParaRPr lang="en-US" dirty="0" smtClean="0"/>
          </a:p>
          <a:p>
            <a:pPr lvl="1"/>
            <a:r>
              <a:rPr lang="en-US" dirty="0" smtClean="0"/>
              <a:t>En </a:t>
            </a:r>
            <a:r>
              <a:rPr lang="en-US" dirty="0" err="1" smtClean="0"/>
              <a:t>yüksek</a:t>
            </a:r>
            <a:r>
              <a:rPr lang="en-US" dirty="0" smtClean="0"/>
              <a:t> not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sınav</a:t>
            </a:r>
            <a:r>
              <a:rPr lang="en-US" dirty="0" smtClean="0"/>
              <a:t> </a:t>
            </a:r>
            <a:r>
              <a:rPr lang="en-US" dirty="0" err="1" smtClean="0"/>
              <a:t>kağıdının</a:t>
            </a:r>
            <a:r>
              <a:rPr lang="en-US" dirty="0" smtClean="0"/>
              <a:t> </a:t>
            </a:r>
            <a:r>
              <a:rPr lang="en-US" dirty="0" err="1" smtClean="0"/>
              <a:t>fotokopisi</a:t>
            </a:r>
            <a:endParaRPr lang="en-US" dirty="0" smtClean="0"/>
          </a:p>
          <a:p>
            <a:pPr lvl="1"/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durumunun</a:t>
            </a:r>
            <a:r>
              <a:rPr lang="en-US" dirty="0" smtClean="0"/>
              <a:t> internet </a:t>
            </a:r>
            <a:r>
              <a:rPr lang="en-US" dirty="0" err="1" smtClean="0"/>
              <a:t>çıktısı</a:t>
            </a:r>
            <a:endParaRPr lang="en-US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6" y="1"/>
            <a:ext cx="1761858" cy="172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47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549</Words>
  <Application>Microsoft Macintosh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FIRAT ÜNİVERSİTESİ FEN  FAKÜLTESİ  MATEMATiK BÖLÜMÜ FEDEK AKREDİTASYON HAZIRLIK ÇALIŞMALARI 2021-2022  </vt:lpstr>
      <vt:lpstr>Başvuru Yapacak Bölüm</vt:lpstr>
      <vt:lpstr>Başvuru Süreci (2021 yılı için)</vt:lpstr>
      <vt:lpstr>       Fakülte Akreditasyon Koordinasyon Komisyonu</vt:lpstr>
      <vt:lpstr>PowerPoint Presentation</vt:lpstr>
      <vt:lpstr>          Bölüm Akreditasyon Koordinasyon Komisyonu</vt:lpstr>
      <vt:lpstr>     Öz Değerlendirme Raporu</vt:lpstr>
      <vt:lpstr>İş-Zaman Planı</vt:lpstr>
      <vt:lpstr>Sınav Belgeler</vt:lpstr>
      <vt:lpstr>Anketler</vt:lpstr>
      <vt:lpstr>     Ders Değerlendirme Anketi (AT2) Mezun Öğrenci Anketi (AT3)</vt:lpstr>
      <vt:lpstr>Anketler 2</vt:lpstr>
      <vt:lpstr>     2022 Yılı Toplantılar</vt:lpstr>
      <vt:lpstr>Başarılar</vt:lpstr>
    </vt:vector>
  </TitlesOfParts>
  <Company>Best Buy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ÜNİVERSİTESİ FEN EDEBİYAT FAKÜLTESİ  FEDEK AKREDİTASYON HAZIRLIK ÇALIŞMALARI 2021-2022  </dc:title>
  <dc:creator>Hatıce Aslan</dc:creator>
  <cp:lastModifiedBy>Hatıce Aslan</cp:lastModifiedBy>
  <cp:revision>55</cp:revision>
  <dcterms:created xsi:type="dcterms:W3CDTF">2021-12-10T06:54:00Z</dcterms:created>
  <dcterms:modified xsi:type="dcterms:W3CDTF">2022-01-18T08:12:57Z</dcterms:modified>
</cp:coreProperties>
</file>